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7463413" cy="21067713"/>
  <p:notesSz cx="9271000" cy="7010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Franklin Gothic Heavy" panose="020B090302010202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6732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3464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01966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269288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3661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0393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097125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538577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4FC"/>
    <a:srgbClr val="3284AB"/>
    <a:srgbClr val="8DC63F"/>
    <a:srgbClr val="BE8264"/>
    <a:srgbClr val="C78059"/>
    <a:srgbClr val="CBA401"/>
    <a:srgbClr val="AAC8CE"/>
    <a:srgbClr val="DCE2E4"/>
    <a:srgbClr val="F9FAD2"/>
    <a:srgbClr val="E0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648"/>
  </p:normalViewPr>
  <p:slideViewPr>
    <p:cSldViewPr>
      <p:cViewPr varScale="1">
        <p:scale>
          <a:sx n="13" d="100"/>
          <a:sy n="13" d="100"/>
        </p:scale>
        <p:origin x="768" y="60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50" y="0"/>
            <a:ext cx="401796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3920D-E98A-45AB-9BA6-BDE04030EEE9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76300"/>
            <a:ext cx="42068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73438"/>
            <a:ext cx="741680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50" y="6659563"/>
            <a:ext cx="401796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79545-688C-4865-AE18-9343D4D24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6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79545-688C-4865-AE18-9343D4D244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0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82114" y="2701742"/>
            <a:ext cx="30341466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4722" y="2701742"/>
            <a:ext cx="90413000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3" y="13537958"/>
            <a:ext cx="31843903" cy="4184282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3" y="8929399"/>
            <a:ext cx="31843903" cy="460856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665134" indent="0">
              <a:buNone/>
              <a:defRPr sz="6601">
                <a:solidFill>
                  <a:schemeClr val="tx1">
                    <a:tint val="75000"/>
                  </a:schemeClr>
                </a:solidFill>
              </a:defRPr>
            </a:lvl2pPr>
            <a:lvl3pPr marL="3330268" indent="0">
              <a:buNone/>
              <a:defRPr sz="5843">
                <a:solidFill>
                  <a:schemeClr val="tx1">
                    <a:tint val="75000"/>
                  </a:schemeClr>
                </a:solidFill>
              </a:defRPr>
            </a:lvl3pPr>
            <a:lvl4pPr marL="4995403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4pPr>
            <a:lvl5pPr marL="6660538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5pPr>
            <a:lvl6pPr marL="8325672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6pPr>
            <a:lvl7pPr marL="9990806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7pPr>
            <a:lvl8pPr marL="11655940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8pPr>
            <a:lvl9pPr marL="13321075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4719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6341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4" y="4715855"/>
            <a:ext cx="16552847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4" y="6681198"/>
            <a:ext cx="16552847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6" y="4715855"/>
            <a:ext cx="16559348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6" y="6681198"/>
            <a:ext cx="16559348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838807"/>
            <a:ext cx="12325205" cy="356980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2" y="838809"/>
            <a:ext cx="20943089" cy="17980709"/>
          </a:xfrm>
        </p:spPr>
        <p:txBody>
          <a:bodyPr/>
          <a:lstStyle>
            <a:defPPr>
              <a:defRPr kern="1200" smtId="4294967295"/>
            </a:defPPr>
            <a:lvl1pPr>
              <a:defRPr sz="11685"/>
            </a:lvl1pPr>
            <a:lvl2pPr>
              <a:defRPr sz="10168"/>
            </a:lvl2pPr>
            <a:lvl3pPr>
              <a:defRPr sz="8726"/>
            </a:lvl3pPr>
            <a:lvl4pPr>
              <a:defRPr sz="7360"/>
            </a:lvl4pPr>
            <a:lvl5pPr>
              <a:defRPr sz="7360"/>
            </a:lvl5pPr>
            <a:lvl6pPr>
              <a:defRPr sz="7360"/>
            </a:lvl6pPr>
            <a:lvl7pPr>
              <a:defRPr sz="7360"/>
            </a:lvl7pPr>
            <a:lvl8pPr>
              <a:defRPr sz="7360"/>
            </a:lvl8pPr>
            <a:lvl9pPr>
              <a:defRPr sz="7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6" y="4408616"/>
            <a:ext cx="12325205" cy="144109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3" y="14747400"/>
            <a:ext cx="22478049" cy="174101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3" y="1882441"/>
            <a:ext cx="22478049" cy="126406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85"/>
            </a:lvl1pPr>
            <a:lvl2pPr marL="1665134" indent="0">
              <a:buNone/>
              <a:defRPr sz="10168"/>
            </a:lvl2pPr>
            <a:lvl3pPr marL="3330268" indent="0">
              <a:buNone/>
              <a:defRPr sz="8726"/>
            </a:lvl3pPr>
            <a:lvl4pPr marL="4995403" indent="0">
              <a:buNone/>
              <a:defRPr sz="7360"/>
            </a:lvl4pPr>
            <a:lvl5pPr marL="6660538" indent="0">
              <a:buNone/>
              <a:defRPr sz="7360"/>
            </a:lvl5pPr>
            <a:lvl6pPr marL="8325672" indent="0">
              <a:buNone/>
              <a:defRPr sz="7360"/>
            </a:lvl6pPr>
            <a:lvl7pPr marL="9990806" indent="0">
              <a:buNone/>
              <a:defRPr sz="7360"/>
            </a:lvl7pPr>
            <a:lvl8pPr marL="11655940" indent="0">
              <a:buNone/>
              <a:defRPr sz="7360"/>
            </a:lvl8pPr>
            <a:lvl9pPr marL="13321075" indent="0">
              <a:buNone/>
              <a:defRPr sz="736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3" y="16488415"/>
            <a:ext cx="22478049" cy="247252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2" y="4915803"/>
            <a:ext cx="33717069" cy="13903717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1" y="19526650"/>
            <a:ext cx="11863414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80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30268" rtl="0" eaLnBrk="1" latinLnBrk="0" hangingPunct="1">
        <a:spcBef>
          <a:spcPct val="0"/>
        </a:spcBef>
        <a:buNone/>
        <a:defRPr sz="16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851" indent="-1248851" algn="l" defTabSz="3330268" rtl="0" eaLnBrk="1" latinLnBrk="0" hangingPunct="1">
        <a:spcBef>
          <a:spcPct val="20000"/>
        </a:spcBef>
        <a:buFont typeface="Arial" pitchFamily="34" charset="0"/>
        <a:buChar char="•"/>
        <a:defRPr sz="11685" kern="1200">
          <a:solidFill>
            <a:schemeClr val="tx1"/>
          </a:solidFill>
          <a:latin typeface="+mn-lt"/>
          <a:ea typeface="+mn-ea"/>
          <a:cs typeface="+mn-cs"/>
        </a:defRPr>
      </a:lvl1pPr>
      <a:lvl2pPr marL="2705844" indent="-1040709" algn="l" defTabSz="3330268" rtl="0" eaLnBrk="1" latinLnBrk="0" hangingPunct="1">
        <a:spcBef>
          <a:spcPct val="20000"/>
        </a:spcBef>
        <a:buFont typeface="Arial" pitchFamily="34" charset="0"/>
        <a:buChar char="–"/>
        <a:defRPr sz="10168" kern="1200">
          <a:solidFill>
            <a:schemeClr val="tx1"/>
          </a:solidFill>
          <a:latin typeface="+mn-lt"/>
          <a:ea typeface="+mn-ea"/>
          <a:cs typeface="+mn-cs"/>
        </a:defRPr>
      </a:lvl2pPr>
      <a:lvl3pPr marL="4162836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5827970" indent="-832567" algn="l" defTabSz="3330268" rtl="0" eaLnBrk="1" latinLnBrk="0" hangingPunct="1">
        <a:spcBef>
          <a:spcPct val="20000"/>
        </a:spcBef>
        <a:buFont typeface="Arial" pitchFamily="34" charset="0"/>
        <a:buChar char="–"/>
        <a:defRPr sz="7360" kern="1200">
          <a:solidFill>
            <a:schemeClr val="tx1"/>
          </a:solidFill>
          <a:latin typeface="+mn-lt"/>
          <a:ea typeface="+mn-ea"/>
          <a:cs typeface="+mn-cs"/>
        </a:defRPr>
      </a:lvl4pPr>
      <a:lvl5pPr marL="7493105" indent="-832567" algn="l" defTabSz="3330268" rtl="0" eaLnBrk="1" latinLnBrk="0" hangingPunct="1">
        <a:spcBef>
          <a:spcPct val="20000"/>
        </a:spcBef>
        <a:buFont typeface="Arial" pitchFamily="34" charset="0"/>
        <a:buChar char="»"/>
        <a:defRPr sz="7360" kern="1200">
          <a:solidFill>
            <a:schemeClr val="tx1"/>
          </a:solidFill>
          <a:latin typeface="+mn-lt"/>
          <a:ea typeface="+mn-ea"/>
          <a:cs typeface="+mn-cs"/>
        </a:defRPr>
      </a:lvl5pPr>
      <a:lvl6pPr marL="915823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6pPr>
      <a:lvl7pPr marL="10823373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7pPr>
      <a:lvl8pPr marL="1248850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8pPr>
      <a:lvl9pPr marL="14153641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1pPr>
      <a:lvl2pPr marL="1665134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2pPr>
      <a:lvl3pPr marL="333026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3pPr>
      <a:lvl4pPr marL="4995403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4pPr>
      <a:lvl5pPr marL="666053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5pPr>
      <a:lvl6pPr marL="8325672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6pPr>
      <a:lvl7pPr marL="9990806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7pPr>
      <a:lvl8pPr marL="1165594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8pPr>
      <a:lvl9pPr marL="13321075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doi.org/10.1177/104973152211067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483977" y="407459"/>
            <a:ext cx="36419678" cy="3386579"/>
          </a:xfrm>
          <a:prstGeom prst="roundRect">
            <a:avLst>
              <a:gd name="adj" fmla="val 4450"/>
            </a:avLst>
          </a:prstGeom>
          <a:solidFill>
            <a:srgbClr val="8DC63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4100" dirty="0">
              <a:latin typeface="Century Gothic" panose="020B0502020202020204" pitchFamily="34" charset="0"/>
            </a:endParaRPr>
          </a:p>
          <a:p>
            <a:r>
              <a:rPr lang="en-US" sz="4100" dirty="0">
                <a:latin typeface="Century Gothic" panose="020B0502020202020204" pitchFamily="34" charset="0"/>
              </a:rPr>
              <a:t>				Virgil L. Gregory Jr., PhD, MSCR, LCSW, LCAC 	               </a:t>
            </a:r>
            <a:r>
              <a:rPr lang="en-US" sz="4300" dirty="0">
                <a:latin typeface="Century Gothic" panose="020B0502020202020204" pitchFamily="34" charset="0"/>
              </a:rPr>
              <a:t>Lisa Werth, LCSW, LCAC</a:t>
            </a:r>
          </a:p>
          <a:p>
            <a:r>
              <a:rPr lang="en-US" sz="4100" dirty="0">
                <a:latin typeface="Century Gothic" panose="020B0502020202020204" pitchFamily="34" charset="0"/>
              </a:rPr>
              <a:t>				Associate Professor			               Clinical Director, Regional Trainer 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291932" y="4361361"/>
            <a:ext cx="22525853" cy="16275601"/>
          </a:xfrm>
          <a:prstGeom prst="roundRect">
            <a:avLst>
              <a:gd name="adj" fmla="val 902"/>
            </a:avLst>
          </a:prstGeom>
          <a:solidFill>
            <a:srgbClr val="CAE4F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 dirty="0">
              <a:latin typeface="Century Gothic" panose="020B0502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96630" y="4361656"/>
            <a:ext cx="6558413" cy="7917451"/>
          </a:xfrm>
          <a:prstGeom prst="roundRect">
            <a:avLst>
              <a:gd name="adj" fmla="val 3206"/>
            </a:avLst>
          </a:prstGeom>
          <a:solidFill>
            <a:srgbClr val="3284A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3977" y="12472019"/>
            <a:ext cx="6571066" cy="8165239"/>
          </a:xfrm>
          <a:prstGeom prst="roundRect">
            <a:avLst>
              <a:gd name="adj" fmla="val 3206"/>
            </a:avLst>
          </a:prstGeom>
          <a:solidFill>
            <a:srgbClr val="3284A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 dirty="0">
              <a:latin typeface="Century Gothic" panose="020B0502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057381" y="4361655"/>
            <a:ext cx="6833266" cy="9448801"/>
          </a:xfrm>
          <a:prstGeom prst="roundRect">
            <a:avLst>
              <a:gd name="adj" fmla="val 2650"/>
            </a:avLst>
          </a:prstGeom>
          <a:solidFill>
            <a:srgbClr val="3284A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0087545" y="13900257"/>
            <a:ext cx="6760353" cy="3106267"/>
          </a:xfrm>
          <a:prstGeom prst="roundRect">
            <a:avLst>
              <a:gd name="adj" fmla="val 3951"/>
            </a:avLst>
          </a:prstGeom>
          <a:solidFill>
            <a:srgbClr val="3284A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The present study provides preliminary effectiveness for the online synchronous cognitive-behavioral group intervention. More rigorous research is needed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91729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1729" y="5551062"/>
            <a:ext cx="66924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Interventions are influenced by environmental circumstances. </a:t>
            </a:r>
            <a:r>
              <a:rPr lang="en-US" sz="28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present study 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evaluated  the effectiveness of an online synchronous cognitive-behavioral intervention for clients who are court-ordered or otherwise mandated. </a:t>
            </a:r>
            <a:r>
              <a:rPr lang="en-US" sz="28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 pre-experimental design was used. </a:t>
            </a:r>
            <a:r>
              <a:rPr lang="en-US" sz="28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Some significant improvements in motivation, substance use symptoms, and arrests. </a:t>
            </a:r>
            <a:r>
              <a:rPr lang="en-US" sz="28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Randomized controlled trials are now needed to examine the efficacy of the intervention.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8496066" y="974782"/>
            <a:ext cx="25944632" cy="7551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4400" dirty="0"/>
              <a:t>A Program Evaluation: Synchronous Online Cognitive-Behavioral Intervention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7844110" y="2090978"/>
            <a:ext cx="26637103" cy="647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421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7359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655615" y="12567715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609604" y="14116234"/>
            <a:ext cx="65042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stakeholders with substantive investments in the outcomes of court-ordered and other  mandated substance use intervention. The Covid-19 pandemic has caused many of these treatments to shift to an online synchronous modality. This left questions regarding how effective these interventions are unanswered. The present study represents a pre-experimental evaluation of effectiveness for an online synchronous cognitive-behavioral intervention.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7359" y="138104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496066" y="455456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Century Gothic" panose="020B0502020202020204" pitchFamily="34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8496066" y="5514836"/>
            <a:ext cx="984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Ethics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The study was approved by a university institutional review board (IRB).</a:t>
            </a:r>
            <a:endParaRPr lang="en-US" sz="36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61678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18722714" y="8944898"/>
            <a:ext cx="984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Analysis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0509828" y="4554568"/>
            <a:ext cx="618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Secondary Analyses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0497046" y="5237264"/>
            <a:ext cx="621127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Substance Use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+mj-lt"/>
              </a:rPr>
              <a:t>At 12-month follow-up the participants reported significantly less DSM-5 alcohol or cannabis symptoms relative to the baseline (t = 4.68, df = 29, p &lt; .001) and this difference was large (Hedges’ g = .84, 95% CI: 0.42, 1.26).</a:t>
            </a:r>
            <a:endParaRPr lang="en-US" sz="3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Incarceration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latin typeface="+mj-lt"/>
              </a:rPr>
              <a:t>all denied having been arrested following the SOC-BGI. External validation via searching county level court records showed no arrest for the 30 participants (n = 30)</a:t>
            </a:r>
            <a:endParaRPr lang="en-US" sz="3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57381" y="5352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30087545" y="13845144"/>
            <a:ext cx="6259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22115" y="13352065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61779" y="17925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15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761A189-25C4-E94B-B5CC-DE40A1C91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69" y="1088089"/>
            <a:ext cx="6298141" cy="20486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3BF125-0E58-5683-EAA2-605F62C36CD1}"/>
              </a:ext>
            </a:extLst>
          </p:cNvPr>
          <p:cNvSpPr/>
          <p:nvPr/>
        </p:nvSpPr>
        <p:spPr>
          <a:xfrm>
            <a:off x="119921" y="104931"/>
            <a:ext cx="37205587" cy="20821338"/>
          </a:xfrm>
          <a:prstGeom prst="rect">
            <a:avLst/>
          </a:prstGeom>
          <a:noFill/>
          <a:ln w="2540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2919C6-A9A1-668A-2109-418E867CF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78" y="1835408"/>
            <a:ext cx="4453346" cy="111619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B9B80C5-8B5F-5AC2-F812-375ED1E95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390" y="1142504"/>
            <a:ext cx="3085026" cy="3219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23D506-5BAF-A555-9DFE-0BCB1C269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141" y="12072335"/>
            <a:ext cx="8741130" cy="48056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C3288C-C795-D317-8B87-70660C64C83F}"/>
              </a:ext>
            </a:extLst>
          </p:cNvPr>
          <p:cNvSpPr txBox="1"/>
          <p:nvPr/>
        </p:nvSpPr>
        <p:spPr>
          <a:xfrm>
            <a:off x="18798446" y="5222910"/>
            <a:ext cx="1082407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Sample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N = 41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Gender: 85% Male, 15% Female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Race: Non-White: 17%, 80% White,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Ethnicity: Hispanic: 7%, Non-Hispanic: 93%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Cognitive-Behavioral Intervention: 8-Hour: 63%, 12-Hour: 37%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Referral Source: Courts: 66%, University: 33%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Age (Years): Mean: 25.1, Standard Deviation: 11.26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71EC9-1A64-0D43-319D-24B3B5B3CDEA}"/>
              </a:ext>
            </a:extLst>
          </p:cNvPr>
          <p:cNvSpPr txBox="1"/>
          <p:nvPr/>
        </p:nvSpPr>
        <p:spPr>
          <a:xfrm>
            <a:off x="18722714" y="452937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Century Gothic" panose="020B0502020202020204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936A-CC86-4BBE-1B41-4C3F1A5F8EBA}"/>
              </a:ext>
            </a:extLst>
          </p:cNvPr>
          <p:cNvSpPr txBox="1"/>
          <p:nvPr/>
        </p:nvSpPr>
        <p:spPr>
          <a:xfrm>
            <a:off x="8508720" y="6856044"/>
            <a:ext cx="8497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Century Gothic" panose="020B0502020202020204" pitchFamily="34" charset="0"/>
                <a:cs typeface="Arial" pitchFamily="34" charset="0"/>
              </a:rPr>
              <a:t>Online Synchronous Cognitive-Behavioral Group Intervention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5E3F5E-C5DF-75D4-294E-CFC495656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020" y="8497586"/>
            <a:ext cx="8497974" cy="32362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D16906-AB64-000D-3763-1B4D4D663A9F}"/>
              </a:ext>
            </a:extLst>
          </p:cNvPr>
          <p:cNvSpPr txBox="1"/>
          <p:nvPr/>
        </p:nvSpPr>
        <p:spPr>
          <a:xfrm>
            <a:off x="8433937" y="17081855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Century Gothic" panose="020B0502020202020204" pitchFamily="34" charset="0"/>
                <a:cs typeface="Arial" pitchFamily="34" charset="0"/>
              </a:rPr>
              <a:t>Statistical Methods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498F7B-E143-484B-7800-7AED31F7E5DA}"/>
              </a:ext>
            </a:extLst>
          </p:cNvPr>
          <p:cNvSpPr txBox="1"/>
          <p:nvPr/>
        </p:nvSpPr>
        <p:spPr>
          <a:xfrm>
            <a:off x="8433937" y="17869632"/>
            <a:ext cx="101509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Linear Mixed Modeling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Comparisons between Compound Symmetry, Autoregressive 1, &amp; Compound Symmetry Heterogenous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Bonferroni Adjustments for multiple tests and outcomes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Pairwise Comparison Effect Size Hedge’s 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9396E09-0005-8398-84C3-9B2D29E64A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6276" y="9847188"/>
            <a:ext cx="10270252" cy="48056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300DA39-E0F5-73B9-4711-BD65E07D98B2}"/>
              </a:ext>
            </a:extLst>
          </p:cNvPr>
          <p:cNvSpPr txBox="1"/>
          <p:nvPr/>
        </p:nvSpPr>
        <p:spPr>
          <a:xfrm>
            <a:off x="18650219" y="14866506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latin typeface="Century Gothic" panose="020B0502020202020204" pitchFamily="34" charset="0"/>
                <a:cs typeface="Arial" pitchFamily="34" charset="0"/>
              </a:rPr>
              <a:t>Subgroup Analysis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20210C-B2A2-6930-4CFE-AB04D687CD59}"/>
              </a:ext>
            </a:extLst>
          </p:cNvPr>
          <p:cNvSpPr txBox="1"/>
          <p:nvPr/>
        </p:nvSpPr>
        <p:spPr>
          <a:xfrm>
            <a:off x="18709068" y="15453586"/>
            <a:ext cx="1125721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800" b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= URICA Subscales; Y = 8 or 12-Hour Dosage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>
                <a:ea typeface="Calibri" panose="020F0502020204030204" pitchFamily="34" charset="0"/>
              </a:rPr>
              <a:t>X</a:t>
            </a:r>
            <a:r>
              <a:rPr lang="en-US" sz="3300" baseline="-25000" dirty="0">
                <a:ea typeface="Calibri" panose="020F0502020204030204" pitchFamily="34" charset="0"/>
              </a:rPr>
              <a:t>1</a:t>
            </a:r>
            <a:r>
              <a:rPr lang="en-US" sz="3300" dirty="0">
                <a:ea typeface="Calibri" panose="020F0502020204030204" pitchFamily="34" charset="0"/>
              </a:rPr>
              <a:t> = C</a:t>
            </a:r>
            <a:r>
              <a:rPr lang="en-US" sz="3300" b="0" i="0" u="none" strike="noStrike" baseline="0" dirty="0"/>
              <a:t>ontemplation (B = -.573, df = 1,p = .05, 95% CI: .34, 1.01)</a:t>
            </a:r>
          </a:p>
          <a:p>
            <a:pPr marL="2024522" lvl="1" indent="-457200">
              <a:buFont typeface="Arial" panose="020B0604020202020204" pitchFamily="34" charset="0"/>
              <a:buChar char="•"/>
            </a:pPr>
            <a:r>
              <a:rPr lang="en-US" sz="3300" b="0" i="0" u="none" strike="noStrike" baseline="0" dirty="0"/>
              <a:t>8-hour cognitive behavioral dosage had a higher mean (22.92; SD: 2.365) relative to the 12-hour group (22.67; SD: 4.07)</a:t>
            </a:r>
          </a:p>
          <a:p>
            <a:pPr marL="2024522" lvl="1" indent="-457200">
              <a:buFont typeface="Arial" panose="020B0604020202020204" pitchFamily="34" charset="0"/>
              <a:buChar char="•"/>
            </a:pPr>
            <a:endParaRPr lang="en-US" sz="3300" b="0" i="0" u="none" strike="noStrike" baseline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/>
              <a:t>X</a:t>
            </a:r>
            <a:r>
              <a:rPr lang="en-US" sz="3300" baseline="-25000" dirty="0"/>
              <a:t>2</a:t>
            </a:r>
            <a:r>
              <a:rPr lang="en-US" sz="3300" dirty="0"/>
              <a:t> = A</a:t>
            </a:r>
            <a:r>
              <a:rPr lang="en-US" sz="3300" b="0" i="0" u="none" strike="noStrike" baseline="0" dirty="0"/>
              <a:t>ction (B = .745, df = 1, p =.008, 95% CI: 1.22, 3.65)</a:t>
            </a:r>
          </a:p>
          <a:p>
            <a:pPr marL="2024522" lvl="1" indent="-457200">
              <a:buFont typeface="Arial" panose="020B0604020202020204" pitchFamily="34" charset="0"/>
              <a:buChar char="•"/>
            </a:pPr>
            <a:r>
              <a:rPr lang="en-US" sz="3300" b="0" i="0" u="none" strike="noStrike" baseline="0" dirty="0"/>
              <a:t>12-hour group (mean: 25.40, SD: 2.77) had more motivation for change relative to the 8-hour group (mean: 22.73, SD: 3.19)</a:t>
            </a:r>
            <a:endParaRPr lang="en-US" sz="3300" dirty="0">
              <a:ea typeface="Calibri" panose="020F0502020204030204" pitchFamily="34" charset="0"/>
            </a:endParaRPr>
          </a:p>
        </p:txBody>
      </p:sp>
      <p:sp>
        <p:nvSpPr>
          <p:cNvPr id="52" name="Rounded Rectangle 79">
            <a:extLst>
              <a:ext uri="{FF2B5EF4-FFF2-40B4-BE49-F238E27FC236}">
                <a16:creationId xmlns:a16="http://schemas.microsoft.com/office/drawing/2014/main" id="{A9F99DC0-7FE9-EB6D-45AE-BF5FAB3A441D}"/>
              </a:ext>
            </a:extLst>
          </p:cNvPr>
          <p:cNvSpPr/>
          <p:nvPr/>
        </p:nvSpPr>
        <p:spPr>
          <a:xfrm>
            <a:off x="30090501" y="17081854"/>
            <a:ext cx="6763308" cy="3465433"/>
          </a:xfrm>
          <a:prstGeom prst="roundRect">
            <a:avLst>
              <a:gd name="adj" fmla="val 3951"/>
            </a:avLst>
          </a:prstGeom>
          <a:solidFill>
            <a:srgbClr val="3284A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r>
              <a:rPr lang="en-US" sz="2600" dirty="0">
                <a:latin typeface="+mj-lt"/>
              </a:rPr>
              <a:t>Reference: </a:t>
            </a:r>
          </a:p>
          <a:p>
            <a:r>
              <a:rPr lang="en-US" sz="2600" b="0" dirty="0">
                <a:solidFill>
                  <a:srgbClr val="45382B"/>
                </a:solidFill>
                <a:effectLst/>
                <a:latin typeface="+mj-lt"/>
                <a:ea typeface="Times New Roman" panose="02020603050405020304" pitchFamily="18" charset="0"/>
              </a:rPr>
              <a:t>Gregory, V. L., Jr., &amp; Werth, L. </a:t>
            </a:r>
            <a:r>
              <a:rPr lang="en-US" sz="2600" dirty="0">
                <a:solidFill>
                  <a:srgbClr val="45382B"/>
                </a:solidFill>
                <a:effectLst/>
                <a:latin typeface="+mj-lt"/>
                <a:ea typeface="Times New Roman" panose="02020603050405020304" pitchFamily="18" charset="0"/>
              </a:rPr>
              <a:t>(2022). </a:t>
            </a:r>
            <a:r>
              <a:rPr lang="en-US" sz="2600" dirty="0">
                <a:effectLst/>
                <a:latin typeface="+mj-lt"/>
                <a:ea typeface="Times New Roman" panose="02020603050405020304" pitchFamily="18" charset="0"/>
              </a:rPr>
              <a:t>Synchronous online cognitive-behavioral group intervention: 12-month evaluation for substance use mandated clients. </a:t>
            </a:r>
            <a:r>
              <a:rPr lang="en-US" sz="2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Research on Social Work Practice, 32</a:t>
            </a:r>
            <a:r>
              <a:rPr lang="en-US" sz="2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(8), 940 – 951. </a:t>
            </a:r>
            <a:r>
              <a:rPr lang="en-US" sz="2600" u="sng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hlinkClick r:id="rId9"/>
              </a:rPr>
              <a:t>https://doi.org/10.1177/10497315221106785</a:t>
            </a:r>
            <a:r>
              <a:rPr lang="en-US" sz="2600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sz="26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590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Franklin Gothic Heavy</vt:lpstr>
      <vt:lpstr>Times New Roman</vt:lpstr>
      <vt:lpstr>Arial</vt:lpstr>
      <vt:lpstr>Century Gothic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Gregory Jr, Virgil Lee</cp:lastModifiedBy>
  <cp:revision>42</cp:revision>
  <cp:lastPrinted>2012-07-31T19:59:21Z</cp:lastPrinted>
  <dcterms:modified xsi:type="dcterms:W3CDTF">2023-09-20T17:57:57Z</dcterms:modified>
  <cp:category>research posters template</cp:category>
</cp:coreProperties>
</file>